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6" r:id="rId6"/>
    <p:sldId id="267" r:id="rId7"/>
    <p:sldId id="260" r:id="rId8"/>
    <p:sldId id="270" r:id="rId9"/>
    <p:sldId id="268" r:id="rId10"/>
    <p:sldId id="271" r:id="rId11"/>
    <p:sldId id="261" r:id="rId12"/>
    <p:sldId id="269" r:id="rId13"/>
    <p:sldId id="273" r:id="rId14"/>
    <p:sldId id="262" r:id="rId15"/>
    <p:sldId id="272"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ECCB7-0105-4C15-A935-A5C0A9779A4B}" type="datetimeFigureOut">
              <a:rPr lang="en-US" smtClean="0"/>
              <a:t>3/11/2018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5B0FB-B10B-4DAF-8F65-938A286AD367}" type="slidenum">
              <a:rPr lang="en-US" smtClean="0"/>
              <a:t>‹#›</a:t>
            </a:fld>
            <a:endParaRPr lang="en-US"/>
          </a:p>
        </p:txBody>
      </p:sp>
    </p:spTree>
    <p:extLst>
      <p:ext uri="{BB962C8B-B14F-4D97-AF65-F5344CB8AC3E}">
        <p14:creationId xmlns:p14="http://schemas.microsoft.com/office/powerpoint/2010/main" val="287256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5B0FB-B10B-4DAF-8F65-938A286AD367}" type="slidenum">
              <a:rPr lang="en-US" smtClean="0"/>
              <a:t>1</a:t>
            </a:fld>
            <a:endParaRPr lang="en-US"/>
          </a:p>
        </p:txBody>
      </p:sp>
    </p:spTree>
    <p:extLst>
      <p:ext uri="{BB962C8B-B14F-4D97-AF65-F5344CB8AC3E}">
        <p14:creationId xmlns:p14="http://schemas.microsoft.com/office/powerpoint/2010/main" val="32178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5B0FB-B10B-4DAF-8F65-938A286AD367}" type="slidenum">
              <a:rPr lang="en-US" smtClean="0"/>
              <a:t>7</a:t>
            </a:fld>
            <a:endParaRPr lang="en-US"/>
          </a:p>
        </p:txBody>
      </p:sp>
    </p:spTree>
    <p:extLst>
      <p:ext uri="{BB962C8B-B14F-4D97-AF65-F5344CB8AC3E}">
        <p14:creationId xmlns:p14="http://schemas.microsoft.com/office/powerpoint/2010/main" val="182263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3/11/2018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0C6D-F7D0-4841-8FBC-FABB0BC7303A}"/>
              </a:ext>
            </a:extLst>
          </p:cNvPr>
          <p:cNvSpPr>
            <a:spLocks noGrp="1"/>
          </p:cNvSpPr>
          <p:nvPr>
            <p:ph type="ctrTitle"/>
          </p:nvPr>
        </p:nvSpPr>
        <p:spPr/>
        <p:txBody>
          <a:bodyPr>
            <a:noAutofit/>
          </a:bodyPr>
          <a:lstStyle/>
          <a:p>
            <a:r>
              <a:rPr lang="en-US" sz="3800" dirty="0"/>
              <a:t>Analysis of SurveyMonkey Text Responses to National Brain Tumor Society’s Brain Tumor Patient and Caregiver Clinical Trial Attitudes Survey</a:t>
            </a:r>
          </a:p>
        </p:txBody>
      </p:sp>
      <p:sp>
        <p:nvSpPr>
          <p:cNvPr id="3" name="Subtitle 2">
            <a:extLst>
              <a:ext uri="{FF2B5EF4-FFF2-40B4-BE49-F238E27FC236}">
                <a16:creationId xmlns:a16="http://schemas.microsoft.com/office/drawing/2014/main" id="{21D933B9-608E-4301-A4BD-D44066BACF4E}"/>
              </a:ext>
            </a:extLst>
          </p:cNvPr>
          <p:cNvSpPr>
            <a:spLocks noGrp="1"/>
          </p:cNvSpPr>
          <p:nvPr>
            <p:ph type="subTitle" idx="1"/>
          </p:nvPr>
        </p:nvSpPr>
        <p:spPr/>
        <p:txBody>
          <a:bodyPr/>
          <a:lstStyle/>
          <a:p>
            <a:r>
              <a:rPr lang="en-US" dirty="0"/>
              <a:t>By: Amanda Bates</a:t>
            </a:r>
          </a:p>
          <a:p>
            <a:r>
              <a:rPr lang="en-US" dirty="0"/>
              <a:t>Regis University</a:t>
            </a:r>
          </a:p>
          <a:p>
            <a:r>
              <a:rPr lang="en-US" dirty="0"/>
              <a:t>March 2018</a:t>
            </a:r>
          </a:p>
        </p:txBody>
      </p:sp>
      <p:pic>
        <p:nvPicPr>
          <p:cNvPr id="5" name="Audio 4">
            <a:hlinkClick r:id="" action="ppaction://media"/>
            <a:extLst>
              <a:ext uri="{FF2B5EF4-FFF2-40B4-BE49-F238E27FC236}">
                <a16:creationId xmlns:a16="http://schemas.microsoft.com/office/drawing/2014/main" id="{5A1B70AB-6BCF-42F6-B524-5488B8A107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50884"/>
      </p:ext>
    </p:extLst>
  </p:cSld>
  <p:clrMapOvr>
    <a:masterClrMapping/>
  </p:clrMapOvr>
  <mc:AlternateContent xmlns:mc="http://schemas.openxmlformats.org/markup-compatibility/2006">
    <mc:Choice xmlns:p14="http://schemas.microsoft.com/office/powerpoint/2010/main" Requires="p14">
      <p:transition spd="slow" p14:dur="2000" advTm="21278"/>
    </mc:Choice>
    <mc:Fallback>
      <p:transition spd="slow" advTm="21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C9E04345-1043-4D96-ABE6-00F6ACF6969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7EE1466-9BC6-4EB8-9018-C6B91A8C8B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1E67979-53DE-4CF0-9CA5-9AF63F6738D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9F843DF4-BA4F-4BAE-B081-09118B7CE96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127259AD-7457-460C-8758-B05705CFD0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83" name="Rectangle 82">
            <a:extLst>
              <a:ext uri="{FF2B5EF4-FFF2-40B4-BE49-F238E27FC236}">
                <a16:creationId xmlns:a16="http://schemas.microsoft.com/office/drawing/2014/main" id="{66636809-3F8B-47DD-A379-B1C5ECE17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Snip Diagonal Corner Rectangle 6">
            <a:extLst>
              <a:ext uri="{FF2B5EF4-FFF2-40B4-BE49-F238E27FC236}">
                <a16:creationId xmlns:a16="http://schemas.microsoft.com/office/drawing/2014/main" id="{681BEBA3-7D46-4536-ADF6-B991CF6162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9BF16551-D19C-4721-B946-C83EF9AD5D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88" name="Straight Connector 87">
              <a:extLst>
                <a:ext uri="{FF2B5EF4-FFF2-40B4-BE49-F238E27FC236}">
                  <a16:creationId xmlns:a16="http://schemas.microsoft.com/office/drawing/2014/main" id="{D680F65F-4BC4-45B2-B3BE-0720044C23D8}"/>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7E03B76-AD69-478E-97A9-B4D95459096F}"/>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62A6A871-1C8D-45D7-A9AE-80A07DD6F213}"/>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362DC79E-659F-4033-82AA-D3E62C8FECEA}"/>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2B645FB0-C8DF-41DF-8E28-E362DB08DA23}"/>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8" name="Content Placeholder 4">
            <a:extLst>
              <a:ext uri="{FF2B5EF4-FFF2-40B4-BE49-F238E27FC236}">
                <a16:creationId xmlns:a16="http://schemas.microsoft.com/office/drawing/2014/main" id="{D1A07BDC-43AB-484D-8D85-DC13DEF78828}"/>
              </a:ext>
            </a:extLst>
          </p:cNvPr>
          <p:cNvPicPr>
            <a:picLocks noGrp="1" noChangeAspect="1"/>
          </p:cNvPicPr>
          <p:nvPr>
            <p:ph idx="1"/>
          </p:nvPr>
        </p:nvPicPr>
        <p:blipFill rotWithShape="1">
          <a:blip r:embed="rId4"/>
          <a:srcRect l="12512" r="9716" b="-3"/>
          <a:stretch/>
        </p:blipFill>
        <p:spPr>
          <a:xfrm>
            <a:off x="799072" y="786117"/>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2" name="Title 1">
            <a:extLst>
              <a:ext uri="{FF2B5EF4-FFF2-40B4-BE49-F238E27FC236}">
                <a16:creationId xmlns:a16="http://schemas.microsoft.com/office/drawing/2014/main" id="{63633320-41BC-4BBB-8175-60DC5BF58AE4}"/>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100" dirty="0"/>
              <a:t>Data visualization for why not participate</a:t>
            </a:r>
          </a:p>
        </p:txBody>
      </p:sp>
      <p:pic>
        <p:nvPicPr>
          <p:cNvPr id="6" name="Audio 5">
            <a:hlinkClick r:id="" action="ppaction://media"/>
            <a:extLst>
              <a:ext uri="{FF2B5EF4-FFF2-40B4-BE49-F238E27FC236}">
                <a16:creationId xmlns:a16="http://schemas.microsoft.com/office/drawing/2014/main" id="{70815FEE-C9B5-4D18-A6A4-EAB05F1BC6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5470382"/>
      </p:ext>
    </p:extLst>
  </p:cSld>
  <p:clrMapOvr>
    <a:masterClrMapping/>
  </p:clrMapOvr>
  <mc:AlternateContent xmlns:mc="http://schemas.openxmlformats.org/markup-compatibility/2006">
    <mc:Choice xmlns:p14="http://schemas.microsoft.com/office/powerpoint/2010/main" Requires="p14">
      <p:transition spd="slow" p14:dur="2000" advTm="16502"/>
    </mc:Choice>
    <mc:Fallback>
      <p:transition spd="slow" advTm="16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0E0A-E69F-4E61-8796-9C9DAA7D5CC2}"/>
              </a:ext>
            </a:extLst>
          </p:cNvPr>
          <p:cNvSpPr>
            <a:spLocks noGrp="1"/>
          </p:cNvSpPr>
          <p:nvPr>
            <p:ph type="title"/>
          </p:nvPr>
        </p:nvSpPr>
        <p:spPr/>
        <p:txBody>
          <a:bodyPr/>
          <a:lstStyle/>
          <a:p>
            <a:r>
              <a:rPr lang="en-US" dirty="0"/>
              <a:t>methods</a:t>
            </a:r>
          </a:p>
        </p:txBody>
      </p:sp>
      <p:sp>
        <p:nvSpPr>
          <p:cNvPr id="4" name="Content Placeholder 3">
            <a:extLst>
              <a:ext uri="{FF2B5EF4-FFF2-40B4-BE49-F238E27FC236}">
                <a16:creationId xmlns:a16="http://schemas.microsoft.com/office/drawing/2014/main" id="{DB4E7391-F7A6-4D81-B01C-AB7E95E9D3B1}"/>
              </a:ext>
            </a:extLst>
          </p:cNvPr>
          <p:cNvSpPr>
            <a:spLocks noGrp="1"/>
          </p:cNvSpPr>
          <p:nvPr>
            <p:ph sz="half" idx="1"/>
          </p:nvPr>
        </p:nvSpPr>
        <p:spPr/>
        <p:txBody>
          <a:bodyPr/>
          <a:lstStyle/>
          <a:p>
            <a:r>
              <a:rPr lang="en-US" dirty="0"/>
              <a:t>Packages</a:t>
            </a:r>
          </a:p>
          <a:p>
            <a:pPr lvl="1"/>
            <a:r>
              <a:rPr lang="en-US" dirty="0"/>
              <a:t>tm</a:t>
            </a:r>
          </a:p>
          <a:p>
            <a:pPr lvl="1"/>
            <a:r>
              <a:rPr lang="en-US" dirty="0" err="1"/>
              <a:t>Wordcloud</a:t>
            </a:r>
            <a:endParaRPr lang="en-US" dirty="0"/>
          </a:p>
          <a:p>
            <a:pPr lvl="1"/>
            <a:r>
              <a:rPr lang="en-US" dirty="0" err="1"/>
              <a:t>Topicmodels</a:t>
            </a:r>
            <a:endParaRPr lang="en-US" dirty="0"/>
          </a:p>
          <a:p>
            <a:pPr lvl="1"/>
            <a:r>
              <a:rPr lang="en-US" dirty="0" err="1"/>
              <a:t>SentimentAnalysis</a:t>
            </a:r>
            <a:endParaRPr lang="en-US" dirty="0"/>
          </a:p>
          <a:p>
            <a:pPr lvl="1"/>
            <a:r>
              <a:rPr lang="en-US" dirty="0"/>
              <a:t>NLP</a:t>
            </a:r>
          </a:p>
          <a:p>
            <a:pPr lvl="1"/>
            <a:r>
              <a:rPr lang="en-US" dirty="0" err="1"/>
              <a:t>Rweka</a:t>
            </a:r>
            <a:endParaRPr lang="en-US" dirty="0"/>
          </a:p>
        </p:txBody>
      </p:sp>
      <p:sp>
        <p:nvSpPr>
          <p:cNvPr id="5" name="Content Placeholder 4">
            <a:extLst>
              <a:ext uri="{FF2B5EF4-FFF2-40B4-BE49-F238E27FC236}">
                <a16:creationId xmlns:a16="http://schemas.microsoft.com/office/drawing/2014/main" id="{C8A791C8-4875-48DF-A48A-EE9D6448A45B}"/>
              </a:ext>
            </a:extLst>
          </p:cNvPr>
          <p:cNvSpPr>
            <a:spLocks noGrp="1"/>
          </p:cNvSpPr>
          <p:nvPr>
            <p:ph sz="half" idx="2"/>
          </p:nvPr>
        </p:nvSpPr>
        <p:spPr/>
        <p:txBody>
          <a:bodyPr/>
          <a:lstStyle/>
          <a:p>
            <a:r>
              <a:rPr lang="en-US" dirty="0"/>
              <a:t>Utilized unsupervised learning to create clusters</a:t>
            </a:r>
          </a:p>
          <a:p>
            <a:pPr lvl="1"/>
            <a:r>
              <a:rPr lang="en-US" dirty="0"/>
              <a:t>LDA modeling</a:t>
            </a:r>
          </a:p>
          <a:p>
            <a:pPr lvl="2"/>
            <a:r>
              <a:rPr lang="en-US" dirty="0"/>
              <a:t>Performed for single words and bigrams</a:t>
            </a:r>
          </a:p>
          <a:p>
            <a:pPr lvl="1"/>
            <a:r>
              <a:rPr lang="en-US" dirty="0"/>
              <a:t>K-means</a:t>
            </a:r>
          </a:p>
          <a:p>
            <a:pPr lvl="2"/>
            <a:r>
              <a:rPr lang="en-US" dirty="0"/>
              <a:t>Performed on single words only</a:t>
            </a:r>
          </a:p>
          <a:p>
            <a:r>
              <a:rPr lang="en-US" dirty="0"/>
              <a:t>Sentiment analysis</a:t>
            </a:r>
          </a:p>
          <a:p>
            <a:pPr lvl="1"/>
            <a:r>
              <a:rPr lang="en-US" dirty="0"/>
              <a:t>Performed on single words only</a:t>
            </a:r>
          </a:p>
        </p:txBody>
      </p:sp>
      <p:cxnSp>
        <p:nvCxnSpPr>
          <p:cNvPr id="7" name="Straight Connector 6">
            <a:extLst>
              <a:ext uri="{FF2B5EF4-FFF2-40B4-BE49-F238E27FC236}">
                <a16:creationId xmlns:a16="http://schemas.microsoft.com/office/drawing/2014/main" id="{51D0ADCC-B306-453D-B9AE-71F965DDB9CA}"/>
              </a:ext>
            </a:extLst>
          </p:cNvPr>
          <p:cNvCxnSpPr>
            <a:cxnSpLocks/>
          </p:cNvCxnSpPr>
          <p:nvPr/>
        </p:nvCxnSpPr>
        <p:spPr>
          <a:xfrm flipV="1">
            <a:off x="2991775" y="1793289"/>
            <a:ext cx="3346881" cy="692459"/>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27833EC1-DE6F-4862-8039-ED9D37B4CEE9}"/>
              </a:ext>
            </a:extLst>
          </p:cNvPr>
          <p:cNvCxnSpPr>
            <a:cxnSpLocks/>
          </p:cNvCxnSpPr>
          <p:nvPr/>
        </p:nvCxnSpPr>
        <p:spPr>
          <a:xfrm flipV="1">
            <a:off x="2024109" y="2789972"/>
            <a:ext cx="4314547" cy="539156"/>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064FC9F7-4B68-440E-BEF1-81B676704271}"/>
              </a:ext>
            </a:extLst>
          </p:cNvPr>
          <p:cNvCxnSpPr>
            <a:cxnSpLocks/>
          </p:cNvCxnSpPr>
          <p:nvPr/>
        </p:nvCxnSpPr>
        <p:spPr>
          <a:xfrm flipV="1">
            <a:off x="2024109" y="2423604"/>
            <a:ext cx="5078027" cy="884191"/>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42C2EC28-3880-468D-87C3-84C73585AA26}"/>
              </a:ext>
            </a:extLst>
          </p:cNvPr>
          <p:cNvCxnSpPr>
            <a:cxnSpLocks/>
          </p:cNvCxnSpPr>
          <p:nvPr/>
        </p:nvCxnSpPr>
        <p:spPr>
          <a:xfrm flipV="1">
            <a:off x="2364077" y="2423604"/>
            <a:ext cx="4738059" cy="131032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2CC95763-C18E-4CDE-8547-1D96E1F7640B}"/>
              </a:ext>
            </a:extLst>
          </p:cNvPr>
          <p:cNvCxnSpPr>
            <a:cxnSpLocks/>
          </p:cNvCxnSpPr>
          <p:nvPr/>
        </p:nvCxnSpPr>
        <p:spPr>
          <a:xfrm>
            <a:off x="3520312" y="2930660"/>
            <a:ext cx="2356705" cy="597290"/>
          </a:xfrm>
          <a:prstGeom prst="line">
            <a:avLst/>
          </a:prstGeom>
        </p:spPr>
        <p:style>
          <a:lnRef idx="3">
            <a:schemeClr val="accent4"/>
          </a:lnRef>
          <a:fillRef idx="0">
            <a:schemeClr val="accent4"/>
          </a:fillRef>
          <a:effectRef idx="2">
            <a:schemeClr val="accent4"/>
          </a:effectRef>
          <a:fontRef idx="minor">
            <a:schemeClr val="tx1"/>
          </a:fontRef>
        </p:style>
      </p:cxnSp>
      <p:pic>
        <p:nvPicPr>
          <p:cNvPr id="25" name="Audio 24">
            <a:hlinkClick r:id="" action="ppaction://media"/>
            <a:extLst>
              <a:ext uri="{FF2B5EF4-FFF2-40B4-BE49-F238E27FC236}">
                <a16:creationId xmlns:a16="http://schemas.microsoft.com/office/drawing/2014/main" id="{CDA38050-4935-4D03-8EF2-452258D7DF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8573073"/>
      </p:ext>
    </p:extLst>
  </p:cSld>
  <p:clrMapOvr>
    <a:masterClrMapping/>
  </p:clrMapOvr>
  <mc:AlternateContent xmlns:mc="http://schemas.openxmlformats.org/markup-compatibility/2006">
    <mc:Choice xmlns:p14="http://schemas.microsoft.com/office/powerpoint/2010/main" Requires="p14">
      <p:transition spd="slow" p14:dur="2000" advTm="58852"/>
    </mc:Choice>
    <mc:Fallback>
      <p:transition spd="slow" advTm="58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E4F-DB63-43EF-8220-8D7A836AC203}"/>
              </a:ext>
            </a:extLst>
          </p:cNvPr>
          <p:cNvSpPr>
            <a:spLocks noGrp="1"/>
          </p:cNvSpPr>
          <p:nvPr>
            <p:ph type="title"/>
          </p:nvPr>
        </p:nvSpPr>
        <p:spPr/>
        <p:txBody>
          <a:bodyPr/>
          <a:lstStyle/>
          <a:p>
            <a:r>
              <a:rPr lang="en-US" dirty="0"/>
              <a:t>Results for why participate</a:t>
            </a:r>
          </a:p>
        </p:txBody>
      </p:sp>
      <p:pic>
        <p:nvPicPr>
          <p:cNvPr id="6" name="Picture 5">
            <a:extLst>
              <a:ext uri="{FF2B5EF4-FFF2-40B4-BE49-F238E27FC236}">
                <a16:creationId xmlns:a16="http://schemas.microsoft.com/office/drawing/2014/main" id="{5C4A991F-DAB9-4AB3-848C-F082D73BE59B}"/>
              </a:ext>
            </a:extLst>
          </p:cNvPr>
          <p:cNvPicPr>
            <a:picLocks noChangeAspect="1"/>
          </p:cNvPicPr>
          <p:nvPr/>
        </p:nvPicPr>
        <p:blipFill>
          <a:blip r:embed="rId4"/>
          <a:stretch>
            <a:fillRect/>
          </a:stretch>
        </p:blipFill>
        <p:spPr>
          <a:xfrm>
            <a:off x="40095" y="1221027"/>
            <a:ext cx="12151905" cy="866426"/>
          </a:xfrm>
          <a:prstGeom prst="rect">
            <a:avLst/>
          </a:prstGeom>
        </p:spPr>
      </p:pic>
      <p:pic>
        <p:nvPicPr>
          <p:cNvPr id="7" name="Picture 6">
            <a:extLst>
              <a:ext uri="{FF2B5EF4-FFF2-40B4-BE49-F238E27FC236}">
                <a16:creationId xmlns:a16="http://schemas.microsoft.com/office/drawing/2014/main" id="{4FE2CEB3-5454-4790-9D4D-9154934E9F9F}"/>
              </a:ext>
            </a:extLst>
          </p:cNvPr>
          <p:cNvPicPr>
            <a:picLocks noChangeAspect="1"/>
          </p:cNvPicPr>
          <p:nvPr/>
        </p:nvPicPr>
        <p:blipFill>
          <a:blip r:embed="rId5"/>
          <a:stretch>
            <a:fillRect/>
          </a:stretch>
        </p:blipFill>
        <p:spPr>
          <a:xfrm>
            <a:off x="40095" y="2557798"/>
            <a:ext cx="12151905" cy="786814"/>
          </a:xfrm>
          <a:prstGeom prst="rect">
            <a:avLst/>
          </a:prstGeom>
        </p:spPr>
      </p:pic>
      <p:sp>
        <p:nvSpPr>
          <p:cNvPr id="8" name="TextBox 7">
            <a:extLst>
              <a:ext uri="{FF2B5EF4-FFF2-40B4-BE49-F238E27FC236}">
                <a16:creationId xmlns:a16="http://schemas.microsoft.com/office/drawing/2014/main" id="{1E7A5E34-8FF8-4041-A8ED-9DB578C05A21}"/>
              </a:ext>
            </a:extLst>
          </p:cNvPr>
          <p:cNvSpPr txBox="1"/>
          <p:nvPr/>
        </p:nvSpPr>
        <p:spPr>
          <a:xfrm>
            <a:off x="545432" y="561474"/>
            <a:ext cx="1989647" cy="369332"/>
          </a:xfrm>
          <a:prstGeom prst="rect">
            <a:avLst/>
          </a:prstGeom>
          <a:noFill/>
        </p:spPr>
        <p:txBody>
          <a:bodyPr wrap="none" rtlCol="0">
            <a:spAutoFit/>
          </a:bodyPr>
          <a:lstStyle/>
          <a:p>
            <a:r>
              <a:rPr lang="en-US" dirty="0">
                <a:solidFill>
                  <a:schemeClr val="bg1"/>
                </a:solidFill>
              </a:rPr>
              <a:t>Single word LDA</a:t>
            </a:r>
          </a:p>
        </p:txBody>
      </p:sp>
      <p:sp>
        <p:nvSpPr>
          <p:cNvPr id="9" name="TextBox 8">
            <a:extLst>
              <a:ext uri="{FF2B5EF4-FFF2-40B4-BE49-F238E27FC236}">
                <a16:creationId xmlns:a16="http://schemas.microsoft.com/office/drawing/2014/main" id="{586E7D24-96D2-4401-99F6-50E9E46A477C}"/>
              </a:ext>
            </a:extLst>
          </p:cNvPr>
          <p:cNvSpPr txBox="1"/>
          <p:nvPr/>
        </p:nvSpPr>
        <p:spPr>
          <a:xfrm>
            <a:off x="545432" y="2188466"/>
            <a:ext cx="1476686" cy="369332"/>
          </a:xfrm>
          <a:prstGeom prst="rect">
            <a:avLst/>
          </a:prstGeom>
          <a:noFill/>
        </p:spPr>
        <p:txBody>
          <a:bodyPr wrap="none" rtlCol="0">
            <a:spAutoFit/>
          </a:bodyPr>
          <a:lstStyle/>
          <a:p>
            <a:r>
              <a:rPr lang="en-US" dirty="0">
                <a:solidFill>
                  <a:schemeClr val="bg1"/>
                </a:solidFill>
              </a:rPr>
              <a:t>Bigram LDA</a:t>
            </a:r>
          </a:p>
        </p:txBody>
      </p:sp>
      <p:pic>
        <p:nvPicPr>
          <p:cNvPr id="10" name="Picture 9">
            <a:extLst>
              <a:ext uri="{FF2B5EF4-FFF2-40B4-BE49-F238E27FC236}">
                <a16:creationId xmlns:a16="http://schemas.microsoft.com/office/drawing/2014/main" id="{4A192FA1-0243-4F8F-AFF8-321861452E1E}"/>
              </a:ext>
            </a:extLst>
          </p:cNvPr>
          <p:cNvPicPr>
            <a:picLocks noChangeAspect="1"/>
          </p:cNvPicPr>
          <p:nvPr/>
        </p:nvPicPr>
        <p:blipFill>
          <a:blip r:embed="rId6"/>
          <a:stretch>
            <a:fillRect/>
          </a:stretch>
        </p:blipFill>
        <p:spPr>
          <a:xfrm>
            <a:off x="1" y="4009303"/>
            <a:ext cx="12192000" cy="786814"/>
          </a:xfrm>
          <a:prstGeom prst="rect">
            <a:avLst/>
          </a:prstGeom>
        </p:spPr>
      </p:pic>
      <p:sp>
        <p:nvSpPr>
          <p:cNvPr id="11" name="TextBox 10">
            <a:extLst>
              <a:ext uri="{FF2B5EF4-FFF2-40B4-BE49-F238E27FC236}">
                <a16:creationId xmlns:a16="http://schemas.microsoft.com/office/drawing/2014/main" id="{2BF3BE74-4996-4CAE-B22F-9FB4C748ED08}"/>
              </a:ext>
            </a:extLst>
          </p:cNvPr>
          <p:cNvSpPr txBox="1"/>
          <p:nvPr/>
        </p:nvSpPr>
        <p:spPr>
          <a:xfrm>
            <a:off x="545431" y="3490246"/>
            <a:ext cx="2486578" cy="369332"/>
          </a:xfrm>
          <a:prstGeom prst="rect">
            <a:avLst/>
          </a:prstGeom>
          <a:noFill/>
        </p:spPr>
        <p:txBody>
          <a:bodyPr wrap="none" rtlCol="0">
            <a:spAutoFit/>
          </a:bodyPr>
          <a:lstStyle/>
          <a:p>
            <a:r>
              <a:rPr lang="en-US" dirty="0">
                <a:solidFill>
                  <a:schemeClr val="bg1"/>
                </a:solidFill>
              </a:rPr>
              <a:t>Single word k-means</a:t>
            </a:r>
          </a:p>
        </p:txBody>
      </p:sp>
      <p:pic>
        <p:nvPicPr>
          <p:cNvPr id="12" name="Audio 11">
            <a:hlinkClick r:id="" action="ppaction://media"/>
            <a:extLst>
              <a:ext uri="{FF2B5EF4-FFF2-40B4-BE49-F238E27FC236}">
                <a16:creationId xmlns:a16="http://schemas.microsoft.com/office/drawing/2014/main" id="{59651CAB-2886-4C20-8893-7448B686D6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8242913"/>
      </p:ext>
    </p:extLst>
  </p:cSld>
  <p:clrMapOvr>
    <a:masterClrMapping/>
  </p:clrMapOvr>
  <mc:AlternateContent xmlns:mc="http://schemas.openxmlformats.org/markup-compatibility/2006">
    <mc:Choice xmlns:p14="http://schemas.microsoft.com/office/powerpoint/2010/main" Requires="p14">
      <p:transition spd="slow" p14:dur="2000" advTm="122868"/>
    </mc:Choice>
    <mc:Fallback>
      <p:transition spd="slow" advTm="12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6657-5390-42D7-AD8B-238036A4E578}"/>
              </a:ext>
            </a:extLst>
          </p:cNvPr>
          <p:cNvSpPr>
            <a:spLocks noGrp="1"/>
          </p:cNvSpPr>
          <p:nvPr>
            <p:ph type="title"/>
          </p:nvPr>
        </p:nvSpPr>
        <p:spPr>
          <a:xfrm>
            <a:off x="684212" y="4487332"/>
            <a:ext cx="8534400" cy="1507067"/>
          </a:xfrm>
        </p:spPr>
        <p:txBody>
          <a:bodyPr/>
          <a:lstStyle/>
          <a:p>
            <a:r>
              <a:rPr lang="en-US" dirty="0"/>
              <a:t>Results for why not participate</a:t>
            </a:r>
          </a:p>
        </p:txBody>
      </p:sp>
      <p:pic>
        <p:nvPicPr>
          <p:cNvPr id="5" name="Picture 4">
            <a:extLst>
              <a:ext uri="{FF2B5EF4-FFF2-40B4-BE49-F238E27FC236}">
                <a16:creationId xmlns:a16="http://schemas.microsoft.com/office/drawing/2014/main" id="{F3D12F65-882E-4B33-A4F6-03596AB0BC12}"/>
              </a:ext>
            </a:extLst>
          </p:cNvPr>
          <p:cNvPicPr>
            <a:picLocks noChangeAspect="1"/>
          </p:cNvPicPr>
          <p:nvPr/>
        </p:nvPicPr>
        <p:blipFill>
          <a:blip r:embed="rId4"/>
          <a:stretch>
            <a:fillRect/>
          </a:stretch>
        </p:blipFill>
        <p:spPr>
          <a:xfrm>
            <a:off x="2701348" y="145382"/>
            <a:ext cx="5685172" cy="2380081"/>
          </a:xfrm>
          <a:prstGeom prst="rect">
            <a:avLst/>
          </a:prstGeom>
        </p:spPr>
      </p:pic>
      <p:pic>
        <p:nvPicPr>
          <p:cNvPr id="6" name="Picture 5">
            <a:extLst>
              <a:ext uri="{FF2B5EF4-FFF2-40B4-BE49-F238E27FC236}">
                <a16:creationId xmlns:a16="http://schemas.microsoft.com/office/drawing/2014/main" id="{C6DD88DE-8A72-4BBB-A97C-228567118840}"/>
              </a:ext>
            </a:extLst>
          </p:cNvPr>
          <p:cNvPicPr>
            <a:picLocks noChangeAspect="1"/>
          </p:cNvPicPr>
          <p:nvPr/>
        </p:nvPicPr>
        <p:blipFill>
          <a:blip r:embed="rId5"/>
          <a:stretch>
            <a:fillRect/>
          </a:stretch>
        </p:blipFill>
        <p:spPr>
          <a:xfrm>
            <a:off x="858787" y="2630292"/>
            <a:ext cx="11191768" cy="1176312"/>
          </a:xfrm>
          <a:prstGeom prst="rect">
            <a:avLst/>
          </a:prstGeom>
        </p:spPr>
      </p:pic>
      <p:pic>
        <p:nvPicPr>
          <p:cNvPr id="7" name="Picture 6">
            <a:extLst>
              <a:ext uri="{FF2B5EF4-FFF2-40B4-BE49-F238E27FC236}">
                <a16:creationId xmlns:a16="http://schemas.microsoft.com/office/drawing/2014/main" id="{FAF81497-7B13-4D28-B417-6619465114FB}"/>
              </a:ext>
            </a:extLst>
          </p:cNvPr>
          <p:cNvPicPr>
            <a:picLocks noChangeAspect="1"/>
          </p:cNvPicPr>
          <p:nvPr/>
        </p:nvPicPr>
        <p:blipFill>
          <a:blip r:embed="rId6"/>
          <a:stretch>
            <a:fillRect/>
          </a:stretch>
        </p:blipFill>
        <p:spPr>
          <a:xfrm>
            <a:off x="3945398" y="3868737"/>
            <a:ext cx="8012237" cy="1000125"/>
          </a:xfrm>
          <a:prstGeom prst="rect">
            <a:avLst/>
          </a:prstGeom>
        </p:spPr>
      </p:pic>
      <p:sp>
        <p:nvSpPr>
          <p:cNvPr id="45" name="TextBox 44">
            <a:extLst>
              <a:ext uri="{FF2B5EF4-FFF2-40B4-BE49-F238E27FC236}">
                <a16:creationId xmlns:a16="http://schemas.microsoft.com/office/drawing/2014/main" id="{E8FB8F3B-387C-4DED-83EB-E7FFADEECB40}"/>
              </a:ext>
            </a:extLst>
          </p:cNvPr>
          <p:cNvSpPr txBox="1"/>
          <p:nvPr/>
        </p:nvSpPr>
        <p:spPr>
          <a:xfrm>
            <a:off x="545432" y="561474"/>
            <a:ext cx="1989647" cy="369332"/>
          </a:xfrm>
          <a:prstGeom prst="rect">
            <a:avLst/>
          </a:prstGeom>
          <a:noFill/>
        </p:spPr>
        <p:txBody>
          <a:bodyPr wrap="none" rtlCol="0">
            <a:spAutoFit/>
          </a:bodyPr>
          <a:lstStyle/>
          <a:p>
            <a:r>
              <a:rPr lang="en-US" dirty="0">
                <a:solidFill>
                  <a:schemeClr val="bg1"/>
                </a:solidFill>
              </a:rPr>
              <a:t>Single word LDA</a:t>
            </a:r>
          </a:p>
        </p:txBody>
      </p:sp>
      <p:sp>
        <p:nvSpPr>
          <p:cNvPr id="46" name="TextBox 45">
            <a:extLst>
              <a:ext uri="{FF2B5EF4-FFF2-40B4-BE49-F238E27FC236}">
                <a16:creationId xmlns:a16="http://schemas.microsoft.com/office/drawing/2014/main" id="{0D562C37-D785-4B9A-A843-DCB477E09B2C}"/>
              </a:ext>
            </a:extLst>
          </p:cNvPr>
          <p:cNvSpPr txBox="1"/>
          <p:nvPr/>
        </p:nvSpPr>
        <p:spPr>
          <a:xfrm>
            <a:off x="545432" y="2188466"/>
            <a:ext cx="1476686" cy="369332"/>
          </a:xfrm>
          <a:prstGeom prst="rect">
            <a:avLst/>
          </a:prstGeom>
          <a:noFill/>
        </p:spPr>
        <p:txBody>
          <a:bodyPr wrap="none" rtlCol="0">
            <a:spAutoFit/>
          </a:bodyPr>
          <a:lstStyle/>
          <a:p>
            <a:r>
              <a:rPr lang="en-US" dirty="0">
                <a:solidFill>
                  <a:schemeClr val="bg1"/>
                </a:solidFill>
              </a:rPr>
              <a:t>Bigram LDA</a:t>
            </a:r>
          </a:p>
        </p:txBody>
      </p:sp>
      <p:sp>
        <p:nvSpPr>
          <p:cNvPr id="47" name="TextBox 46">
            <a:extLst>
              <a:ext uri="{FF2B5EF4-FFF2-40B4-BE49-F238E27FC236}">
                <a16:creationId xmlns:a16="http://schemas.microsoft.com/office/drawing/2014/main" id="{8587058D-EDA8-4D2B-B8DE-3BA9AA1145AA}"/>
              </a:ext>
            </a:extLst>
          </p:cNvPr>
          <p:cNvSpPr txBox="1"/>
          <p:nvPr/>
        </p:nvSpPr>
        <p:spPr>
          <a:xfrm>
            <a:off x="1458059" y="4055867"/>
            <a:ext cx="2486578" cy="369332"/>
          </a:xfrm>
          <a:prstGeom prst="rect">
            <a:avLst/>
          </a:prstGeom>
          <a:noFill/>
        </p:spPr>
        <p:txBody>
          <a:bodyPr wrap="none" rtlCol="0">
            <a:spAutoFit/>
          </a:bodyPr>
          <a:lstStyle/>
          <a:p>
            <a:r>
              <a:rPr lang="en-US" dirty="0">
                <a:solidFill>
                  <a:schemeClr val="bg1"/>
                </a:solidFill>
              </a:rPr>
              <a:t>Single word k-means</a:t>
            </a:r>
          </a:p>
        </p:txBody>
      </p:sp>
      <p:pic>
        <p:nvPicPr>
          <p:cNvPr id="8" name="Audio 7">
            <a:hlinkClick r:id="" action="ppaction://media"/>
            <a:extLst>
              <a:ext uri="{FF2B5EF4-FFF2-40B4-BE49-F238E27FC236}">
                <a16:creationId xmlns:a16="http://schemas.microsoft.com/office/drawing/2014/main" id="{A35032D8-7317-46B1-AA7D-0CF7CAB5A7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70522028"/>
      </p:ext>
    </p:extLst>
  </p:cSld>
  <p:clrMapOvr>
    <a:masterClrMapping/>
  </p:clrMapOvr>
  <mc:AlternateContent xmlns:mc="http://schemas.openxmlformats.org/markup-compatibility/2006">
    <mc:Choice xmlns:p14="http://schemas.microsoft.com/office/powerpoint/2010/main" Requires="p14">
      <p:transition spd="slow" p14:dur="2000" advTm="201663"/>
    </mc:Choice>
    <mc:Fallback>
      <p:transition spd="slow" advTm="201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7DDE1FC-DAD5-4CE6-8A02-930ABFA8C24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1" name="Straight Connector 57">
              <a:extLst>
                <a:ext uri="{FF2B5EF4-FFF2-40B4-BE49-F238E27FC236}">
                  <a16:creationId xmlns:a16="http://schemas.microsoft.com/office/drawing/2014/main" id="{DD2F6280-3989-4678-BA6F-687173B1F380}"/>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AF86D04-0CCE-40B7-B309-22C67F21D49B}"/>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59">
              <a:extLst>
                <a:ext uri="{FF2B5EF4-FFF2-40B4-BE49-F238E27FC236}">
                  <a16:creationId xmlns:a16="http://schemas.microsoft.com/office/drawing/2014/main" id="{3831E6A6-B56C-4F12-8BF0-14393ABFE030}"/>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8CC00DE-93D3-4E47-8E33-752759F1193B}"/>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61">
              <a:extLst>
                <a:ext uri="{FF2B5EF4-FFF2-40B4-BE49-F238E27FC236}">
                  <a16:creationId xmlns:a16="http://schemas.microsoft.com/office/drawing/2014/main" id="{6997F3C9-AFD3-426C-88FD-991C946EE667}"/>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4" name="Rectangle 63">
            <a:extLst>
              <a:ext uri="{FF2B5EF4-FFF2-40B4-BE49-F238E27FC236}">
                <a16:creationId xmlns:a16="http://schemas.microsoft.com/office/drawing/2014/main" id="{A0089BAB-C986-4D8F-9379-896FA6FE48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65">
            <a:extLst>
              <a:ext uri="{FF2B5EF4-FFF2-40B4-BE49-F238E27FC236}">
                <a16:creationId xmlns:a16="http://schemas.microsoft.com/office/drawing/2014/main" id="{F0508FC0-A9B8-4692-8398-5F26CDCB791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7" name="Straight Connector 66">
              <a:extLst>
                <a:ext uri="{FF2B5EF4-FFF2-40B4-BE49-F238E27FC236}">
                  <a16:creationId xmlns:a16="http://schemas.microsoft.com/office/drawing/2014/main" id="{8DB2B993-5953-471A-AAC4-19D96180359F}"/>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67">
              <a:extLst>
                <a:ext uri="{FF2B5EF4-FFF2-40B4-BE49-F238E27FC236}">
                  <a16:creationId xmlns:a16="http://schemas.microsoft.com/office/drawing/2014/main" id="{6FC68F0B-6F01-4982-9958-1A4989C0E7AF}"/>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9E97A91-2B37-4DDA-961B-D50E64AA9AF7}"/>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69">
              <a:extLst>
                <a:ext uri="{FF2B5EF4-FFF2-40B4-BE49-F238E27FC236}">
                  <a16:creationId xmlns:a16="http://schemas.microsoft.com/office/drawing/2014/main" id="{85EF6C90-4808-4AD0-AF2D-81B25E8DBF5A}"/>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280DB27-C632-4907-B41F-9ADFAFD930B0}"/>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Snip Diagonal Corner Rectangle 21">
            <a:extLst>
              <a:ext uri="{FF2B5EF4-FFF2-40B4-BE49-F238E27FC236}">
                <a16:creationId xmlns:a16="http://schemas.microsoft.com/office/drawing/2014/main" id="{ED3F087D-4CDE-4826-83F0-93555307BC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8741"/>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047BABC4-041C-40CC-BC2D-32D7C6B2B0ED}"/>
              </a:ext>
            </a:extLst>
          </p:cNvPr>
          <p:cNvPicPr>
            <a:picLocks noGrp="1" noChangeAspect="1"/>
          </p:cNvPicPr>
          <p:nvPr>
            <p:ph sz="half" idx="1"/>
          </p:nvPr>
        </p:nvPicPr>
        <p:blipFill>
          <a:blip r:embed="rId4"/>
          <a:stretch>
            <a:fillRect/>
          </a:stretch>
        </p:blipFill>
        <p:spPr>
          <a:xfrm>
            <a:off x="822785" y="950440"/>
            <a:ext cx="6204701" cy="4664297"/>
          </a:xfrm>
          <a:prstGeom prst="rect">
            <a:avLst/>
          </a:prstGeom>
        </p:spPr>
      </p:pic>
      <p:sp>
        <p:nvSpPr>
          <p:cNvPr id="2" name="Title 1">
            <a:extLst>
              <a:ext uri="{FF2B5EF4-FFF2-40B4-BE49-F238E27FC236}">
                <a16:creationId xmlns:a16="http://schemas.microsoft.com/office/drawing/2014/main" id="{0975DA7F-6DC5-4536-A4EA-D0C58DB017E1}"/>
              </a:ext>
            </a:extLst>
          </p:cNvPr>
          <p:cNvSpPr>
            <a:spLocks noGrp="1"/>
          </p:cNvSpPr>
          <p:nvPr>
            <p:ph type="title"/>
          </p:nvPr>
        </p:nvSpPr>
        <p:spPr>
          <a:xfrm>
            <a:off x="7532710" y="620722"/>
            <a:ext cx="3382941" cy="1142462"/>
          </a:xfrm>
        </p:spPr>
        <p:txBody>
          <a:bodyPr vert="horz" lIns="91440" tIns="45720" rIns="91440" bIns="45720" rtlCol="0" anchor="b">
            <a:normAutofit/>
          </a:bodyPr>
          <a:lstStyle/>
          <a:p>
            <a:r>
              <a:rPr lang="en-US" sz="2400" dirty="0"/>
              <a:t>Results for why participate</a:t>
            </a:r>
          </a:p>
        </p:txBody>
      </p:sp>
      <p:sp>
        <p:nvSpPr>
          <p:cNvPr id="108" name="Content Placeholder 4">
            <a:extLst>
              <a:ext uri="{FF2B5EF4-FFF2-40B4-BE49-F238E27FC236}">
                <a16:creationId xmlns:a16="http://schemas.microsoft.com/office/drawing/2014/main" id="{12257456-C647-449D-B6E2-14A9208A316E}"/>
              </a:ext>
            </a:extLst>
          </p:cNvPr>
          <p:cNvSpPr>
            <a:spLocks noGrp="1"/>
          </p:cNvSpPr>
          <p:nvPr>
            <p:ph sz="half" idx="2"/>
          </p:nvPr>
        </p:nvSpPr>
        <p:spPr>
          <a:xfrm>
            <a:off x="7532710" y="1822449"/>
            <a:ext cx="3479419" cy="2922591"/>
          </a:xfrm>
        </p:spPr>
        <p:txBody>
          <a:bodyPr vert="horz" lIns="91440" tIns="45720" rIns="91440" bIns="45720" rtlCol="0" anchor="t">
            <a:normAutofit/>
          </a:bodyPr>
          <a:lstStyle/>
          <a:p>
            <a:r>
              <a:rPr lang="en-US" dirty="0"/>
              <a:t>Based on the sentiment analysis, those who participated in clinical trials had relatively neutral sentiment on the topic</a:t>
            </a:r>
          </a:p>
        </p:txBody>
      </p:sp>
      <p:pic>
        <p:nvPicPr>
          <p:cNvPr id="48" name="Audio 47">
            <a:hlinkClick r:id="" action="ppaction://media"/>
            <a:extLst>
              <a:ext uri="{FF2B5EF4-FFF2-40B4-BE49-F238E27FC236}">
                <a16:creationId xmlns:a16="http://schemas.microsoft.com/office/drawing/2014/main" id="{CCF9E4CE-F5EF-4A73-BCA8-EF2E8F8F0D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5311008"/>
      </p:ext>
    </p:extLst>
  </p:cSld>
  <p:clrMapOvr>
    <a:masterClrMapping/>
  </p:clrMapOvr>
  <mc:AlternateContent xmlns:mc="http://schemas.openxmlformats.org/markup-compatibility/2006">
    <mc:Choice xmlns:p14="http://schemas.microsoft.com/office/powerpoint/2010/main" Requires="p14">
      <p:transition spd="slow" p14:dur="2000" advTm="17165"/>
    </mc:Choice>
    <mc:Fallback>
      <p:transition spd="slow" advTm="17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7DDE1FC-DAD5-4CE6-8A02-930ABFA8C24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DD2F6280-3989-4678-BA6F-687173B1F380}"/>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AF86D04-0CCE-40B7-B309-22C67F21D49B}"/>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831E6A6-B56C-4F12-8BF0-14393ABFE030}"/>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8CC00DE-93D3-4E47-8E33-752759F1193B}"/>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997F3C9-AFD3-426C-88FD-991C946EE667}"/>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2" name="Rectangle 21">
            <a:extLst>
              <a:ext uri="{FF2B5EF4-FFF2-40B4-BE49-F238E27FC236}">
                <a16:creationId xmlns:a16="http://schemas.microsoft.com/office/drawing/2014/main" id="{A0089BAB-C986-4D8F-9379-896FA6FE48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0508FC0-A9B8-4692-8398-5F26CDCB791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8DB2B993-5953-471A-AAC4-19D96180359F}"/>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FC68F0B-6F01-4982-9958-1A4989C0E7AF}"/>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9E97A91-2B37-4DDA-961B-D50E64AA9AF7}"/>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5EF6C90-4808-4AD0-AF2D-81B25E8DBF5A}"/>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280DB27-C632-4907-B41F-9ADFAFD930B0}"/>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Snip Diagonal Corner Rectangle 21">
            <a:extLst>
              <a:ext uri="{FF2B5EF4-FFF2-40B4-BE49-F238E27FC236}">
                <a16:creationId xmlns:a16="http://schemas.microsoft.com/office/drawing/2014/main" id="{ED3F087D-4CDE-4826-83F0-93555307BC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8741"/>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00C4DEF7-8B8C-4F1C-9EE4-6AEA058BF307}"/>
              </a:ext>
            </a:extLst>
          </p:cNvPr>
          <p:cNvPicPr>
            <a:picLocks noGrp="1" noChangeAspect="1"/>
          </p:cNvPicPr>
          <p:nvPr>
            <p:ph sz="half" idx="1"/>
          </p:nvPr>
        </p:nvPicPr>
        <p:blipFill>
          <a:blip r:embed="rId4"/>
          <a:stretch>
            <a:fillRect/>
          </a:stretch>
        </p:blipFill>
        <p:spPr>
          <a:xfrm>
            <a:off x="1356252" y="1097060"/>
            <a:ext cx="5130992" cy="4334162"/>
          </a:xfrm>
          <a:prstGeom prst="rect">
            <a:avLst/>
          </a:prstGeom>
        </p:spPr>
      </p:pic>
      <p:sp>
        <p:nvSpPr>
          <p:cNvPr id="2" name="Title 1">
            <a:extLst>
              <a:ext uri="{FF2B5EF4-FFF2-40B4-BE49-F238E27FC236}">
                <a16:creationId xmlns:a16="http://schemas.microsoft.com/office/drawing/2014/main" id="{4D674585-C5F9-4045-B0DC-46CD01432525}"/>
              </a:ext>
            </a:extLst>
          </p:cNvPr>
          <p:cNvSpPr>
            <a:spLocks noGrp="1"/>
          </p:cNvSpPr>
          <p:nvPr>
            <p:ph type="title"/>
          </p:nvPr>
        </p:nvSpPr>
        <p:spPr>
          <a:xfrm>
            <a:off x="7532710" y="620722"/>
            <a:ext cx="3382941" cy="1142462"/>
          </a:xfrm>
        </p:spPr>
        <p:txBody>
          <a:bodyPr vert="horz" lIns="91440" tIns="45720" rIns="91440" bIns="45720" rtlCol="0" anchor="b">
            <a:normAutofit/>
          </a:bodyPr>
          <a:lstStyle/>
          <a:p>
            <a:r>
              <a:rPr lang="en-US" sz="2400" dirty="0"/>
              <a:t>Results for why not participate</a:t>
            </a:r>
          </a:p>
        </p:txBody>
      </p:sp>
      <p:sp>
        <p:nvSpPr>
          <p:cNvPr id="4" name="Content Placeholder 3">
            <a:extLst>
              <a:ext uri="{FF2B5EF4-FFF2-40B4-BE49-F238E27FC236}">
                <a16:creationId xmlns:a16="http://schemas.microsoft.com/office/drawing/2014/main" id="{2E9592AD-3E8D-4CF3-BF58-9DB2A58356AF}"/>
              </a:ext>
            </a:extLst>
          </p:cNvPr>
          <p:cNvSpPr>
            <a:spLocks noGrp="1"/>
          </p:cNvSpPr>
          <p:nvPr>
            <p:ph sz="half" idx="2"/>
          </p:nvPr>
        </p:nvSpPr>
        <p:spPr>
          <a:xfrm>
            <a:off x="7532710" y="1822449"/>
            <a:ext cx="3479419" cy="2922591"/>
          </a:xfrm>
        </p:spPr>
        <p:txBody>
          <a:bodyPr vert="horz" lIns="91440" tIns="45720" rIns="91440" bIns="45720" rtlCol="0" anchor="t">
            <a:normAutofit/>
          </a:bodyPr>
          <a:lstStyle/>
          <a:p>
            <a:r>
              <a:rPr lang="en-US" dirty="0"/>
              <a:t>Based on the sentiment analysis, those who did not participate in clinical trials had relatively neutral sentiment on the topic</a:t>
            </a:r>
          </a:p>
        </p:txBody>
      </p:sp>
      <p:pic>
        <p:nvPicPr>
          <p:cNvPr id="38" name="Audio 37">
            <a:hlinkClick r:id="" action="ppaction://media"/>
            <a:extLst>
              <a:ext uri="{FF2B5EF4-FFF2-40B4-BE49-F238E27FC236}">
                <a16:creationId xmlns:a16="http://schemas.microsoft.com/office/drawing/2014/main" id="{0D5650D6-9126-4E86-9A5A-3DD521C111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2969030"/>
      </p:ext>
    </p:extLst>
  </p:cSld>
  <p:clrMapOvr>
    <a:masterClrMapping/>
  </p:clrMapOvr>
  <mc:AlternateContent xmlns:mc="http://schemas.openxmlformats.org/markup-compatibility/2006">
    <mc:Choice xmlns:p14="http://schemas.microsoft.com/office/powerpoint/2010/main" Requires="p14">
      <p:transition spd="slow" p14:dur="2000" advTm="21955"/>
    </mc:Choice>
    <mc:Fallback>
      <p:transition spd="slow" advTm="2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4D30-A418-4E0F-977B-6406F493D739}"/>
              </a:ext>
            </a:extLst>
          </p:cNvPr>
          <p:cNvSpPr>
            <a:spLocks noGrp="1"/>
          </p:cNvSpPr>
          <p:nvPr>
            <p:ph type="title"/>
          </p:nvPr>
        </p:nvSpPr>
        <p:spPr>
          <a:xfrm>
            <a:off x="684212" y="5350933"/>
            <a:ext cx="8534400" cy="1507067"/>
          </a:xfrm>
        </p:spPr>
        <p:txBody>
          <a:bodyPr/>
          <a:lstStyle/>
          <a:p>
            <a:r>
              <a:rPr lang="en-US" dirty="0"/>
              <a:t>Discussion &amp; conclusions</a:t>
            </a:r>
          </a:p>
        </p:txBody>
      </p:sp>
      <p:sp>
        <p:nvSpPr>
          <p:cNvPr id="3" name="Content Placeholder 2">
            <a:extLst>
              <a:ext uri="{FF2B5EF4-FFF2-40B4-BE49-F238E27FC236}">
                <a16:creationId xmlns:a16="http://schemas.microsoft.com/office/drawing/2014/main" id="{CFBA1EC8-37E5-4C2F-9C8B-02C7AA754C30}"/>
              </a:ext>
            </a:extLst>
          </p:cNvPr>
          <p:cNvSpPr>
            <a:spLocks noGrp="1"/>
          </p:cNvSpPr>
          <p:nvPr>
            <p:ph idx="1"/>
          </p:nvPr>
        </p:nvSpPr>
        <p:spPr>
          <a:xfrm>
            <a:off x="684212" y="685800"/>
            <a:ext cx="8534400" cy="5084685"/>
          </a:xfrm>
        </p:spPr>
        <p:txBody>
          <a:bodyPr>
            <a:normAutofit fontScale="85000" lnSpcReduction="10000"/>
          </a:bodyPr>
          <a:lstStyle/>
          <a:p>
            <a:r>
              <a:rPr lang="en-US" dirty="0"/>
              <a:t>Larger datasets lead to better clusters</a:t>
            </a:r>
          </a:p>
          <a:p>
            <a:r>
              <a:rPr lang="en-US" dirty="0"/>
              <a:t>There does not seem to be negative sentiment toward clinical trial participation by brain tumor patients and/or caregivers</a:t>
            </a:r>
          </a:p>
          <a:p>
            <a:pPr lvl="1"/>
            <a:r>
              <a:rPr lang="en-US" dirty="0"/>
              <a:t>This could be due to the respondents being well educated (over 50% held at least a Bachelor’s Degree)</a:t>
            </a:r>
          </a:p>
          <a:p>
            <a:r>
              <a:rPr lang="en-US" dirty="0"/>
              <a:t>Trial availability, waiting until later in treatment, lack of trial qualification, and feeling that standard treatment was sufficient for their care were the main clusters of reasons to not participate in clinical trials</a:t>
            </a:r>
          </a:p>
          <a:p>
            <a:pPr lvl="1"/>
            <a:r>
              <a:rPr lang="en-US" dirty="0"/>
              <a:t>The only reason that does not align with the assumptions made by the survey design team is the idea that standard treatment was sufficient for their care</a:t>
            </a:r>
          </a:p>
          <a:p>
            <a:r>
              <a:rPr lang="en-US" dirty="0"/>
              <a:t>Hope, tumor aggressiveness, desperation (likely a lack of other options), and wanting to help others/science were the main reasons for participating in clinical trials</a:t>
            </a:r>
          </a:p>
          <a:p>
            <a:pPr lvl="1"/>
            <a:r>
              <a:rPr lang="en-US" dirty="0"/>
              <a:t>These reasons do align with the assumptions made by the survey design team, but it seems that people wanted a place to tell their story more than having other reasons</a:t>
            </a:r>
          </a:p>
          <a:p>
            <a:r>
              <a:rPr lang="en-US" dirty="0"/>
              <a:t>In the future, I would like to try to limit cross-over between the clusters to see if that helps create new, more meaningful analysis</a:t>
            </a:r>
          </a:p>
        </p:txBody>
      </p:sp>
      <p:pic>
        <p:nvPicPr>
          <p:cNvPr id="4" name="Audio 3">
            <a:hlinkClick r:id="" action="ppaction://media"/>
            <a:extLst>
              <a:ext uri="{FF2B5EF4-FFF2-40B4-BE49-F238E27FC236}">
                <a16:creationId xmlns:a16="http://schemas.microsoft.com/office/drawing/2014/main" id="{A2F23B94-7413-4DAF-9A7C-DD8FD754D2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2017243"/>
      </p:ext>
    </p:extLst>
  </p:cSld>
  <p:clrMapOvr>
    <a:masterClrMapping/>
  </p:clrMapOvr>
  <mc:AlternateContent xmlns:mc="http://schemas.openxmlformats.org/markup-compatibility/2006">
    <mc:Choice xmlns:p14="http://schemas.microsoft.com/office/powerpoint/2010/main" Requires="p14">
      <p:transition spd="slow" p14:dur="2000" advTm="133365"/>
    </mc:Choice>
    <mc:Fallback>
      <p:transition spd="slow" advTm="13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CD90-8BAB-4F27-8623-CD01B6AD23F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4CE3D86-EC08-4D22-BA64-08D24BE1E638}"/>
              </a:ext>
            </a:extLst>
          </p:cNvPr>
          <p:cNvSpPr>
            <a:spLocks noGrp="1"/>
          </p:cNvSpPr>
          <p:nvPr>
            <p:ph idx="1"/>
          </p:nvPr>
        </p:nvSpPr>
        <p:spPr/>
        <p:txBody>
          <a:bodyPr/>
          <a:lstStyle/>
          <a:p>
            <a:r>
              <a:rPr lang="en-US" dirty="0"/>
              <a:t>I work for the National Brain Tumor Society as the Research Programs Manager. A part of my job is to lead our Patient and Caregiver Engagement Program, which we started by surveying patients and caregivers about if, when, and how they were informed about clinical trials and their attitudes towards clinical trials</a:t>
            </a:r>
          </a:p>
          <a:p>
            <a:endParaRPr lang="en-US" dirty="0"/>
          </a:p>
        </p:txBody>
      </p:sp>
      <p:pic>
        <p:nvPicPr>
          <p:cNvPr id="4" name="Audio 3">
            <a:hlinkClick r:id="" action="ppaction://media"/>
            <a:extLst>
              <a:ext uri="{FF2B5EF4-FFF2-40B4-BE49-F238E27FC236}">
                <a16:creationId xmlns:a16="http://schemas.microsoft.com/office/drawing/2014/main" id="{B74A3815-C45A-42FC-AEFF-7D3553B909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031043"/>
      </p:ext>
    </p:extLst>
  </p:cSld>
  <p:clrMapOvr>
    <a:masterClrMapping/>
  </p:clrMapOvr>
  <mc:AlternateContent xmlns:mc="http://schemas.openxmlformats.org/markup-compatibility/2006">
    <mc:Choice xmlns:p14="http://schemas.microsoft.com/office/powerpoint/2010/main" Requires="p14">
      <p:transition spd="slow" p14:dur="2000" advTm="49305"/>
    </mc:Choice>
    <mc:Fallback>
      <p:transition spd="slow" advTm="49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0D9C-82D4-442F-A5F0-F7C1DB9A2CC7}"/>
              </a:ext>
            </a:extLst>
          </p:cNvPr>
          <p:cNvSpPr>
            <a:spLocks noGrp="1"/>
          </p:cNvSpPr>
          <p:nvPr>
            <p:ph type="title"/>
          </p:nvPr>
        </p:nvSpPr>
        <p:spPr/>
        <p:txBody>
          <a:bodyPr/>
          <a:lstStyle/>
          <a:p>
            <a:r>
              <a:rPr lang="en-US" dirty="0"/>
              <a:t>Project motivation</a:t>
            </a:r>
          </a:p>
        </p:txBody>
      </p:sp>
      <p:sp>
        <p:nvSpPr>
          <p:cNvPr id="3" name="Content Placeholder 2">
            <a:extLst>
              <a:ext uri="{FF2B5EF4-FFF2-40B4-BE49-F238E27FC236}">
                <a16:creationId xmlns:a16="http://schemas.microsoft.com/office/drawing/2014/main" id="{3988AB54-567D-4B11-96E8-BB690443E44D}"/>
              </a:ext>
            </a:extLst>
          </p:cNvPr>
          <p:cNvSpPr>
            <a:spLocks noGrp="1"/>
          </p:cNvSpPr>
          <p:nvPr>
            <p:ph idx="1"/>
          </p:nvPr>
        </p:nvSpPr>
        <p:spPr/>
        <p:txBody>
          <a:bodyPr/>
          <a:lstStyle/>
          <a:p>
            <a:r>
              <a:rPr lang="en-US" dirty="0"/>
              <a:t>Many of the questions asked in the National Brain Tumor Society’s Brain Tumor Patient and Caregiver Clinical Trial Attitudes Survey allowed for an option of “Other (please specify)”</a:t>
            </a:r>
          </a:p>
          <a:p>
            <a:r>
              <a:rPr lang="en-US" dirty="0"/>
              <a:t>The information captured in the “Other” responses was not as easy to analyze as the multiple choice responses, but still as valuable, if not more so</a:t>
            </a:r>
          </a:p>
          <a:p>
            <a:r>
              <a:rPr lang="en-US" dirty="0"/>
              <a:t>I wanted to use Machine Learning to determine if there were any patterns or clusters within the responses provided in order to glean insights into what may motivate more brain tumor patients to participate in clinical trials</a:t>
            </a:r>
          </a:p>
        </p:txBody>
      </p:sp>
      <p:pic>
        <p:nvPicPr>
          <p:cNvPr id="4" name="Audio 3">
            <a:hlinkClick r:id="" action="ppaction://media"/>
            <a:extLst>
              <a:ext uri="{FF2B5EF4-FFF2-40B4-BE49-F238E27FC236}">
                <a16:creationId xmlns:a16="http://schemas.microsoft.com/office/drawing/2014/main" id="{CBC93112-5AFB-4E70-ABD3-C00F70D0C0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1179882"/>
      </p:ext>
    </p:extLst>
  </p:cSld>
  <p:clrMapOvr>
    <a:masterClrMapping/>
  </p:clrMapOvr>
  <mc:AlternateContent xmlns:mc="http://schemas.openxmlformats.org/markup-compatibility/2006">
    <mc:Choice xmlns:p14="http://schemas.microsoft.com/office/powerpoint/2010/main" Requires="p14">
      <p:transition spd="slow" p14:dur="2000" advTm="50447"/>
    </mc:Choice>
    <mc:Fallback>
      <p:transition spd="slow" advTm="5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0E9A-178F-4261-8394-7BBFC897EB60}"/>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36029AE0-0E4B-4885-B7AA-A3531FC45A00}"/>
              </a:ext>
            </a:extLst>
          </p:cNvPr>
          <p:cNvSpPr>
            <a:spLocks noGrp="1"/>
          </p:cNvSpPr>
          <p:nvPr>
            <p:ph idx="1"/>
          </p:nvPr>
        </p:nvSpPr>
        <p:spPr>
          <a:xfrm>
            <a:off x="684212" y="685800"/>
            <a:ext cx="8534400" cy="4207042"/>
          </a:xfrm>
        </p:spPr>
        <p:txBody>
          <a:bodyPr>
            <a:normAutofit fontScale="92500" lnSpcReduction="10000"/>
          </a:bodyPr>
          <a:lstStyle/>
          <a:p>
            <a:r>
              <a:rPr lang="en-US" dirty="0"/>
              <a:t>The survey was conducted using SurveyMonkey</a:t>
            </a:r>
          </a:p>
          <a:p>
            <a:r>
              <a:rPr lang="en-US" dirty="0"/>
              <a:t>Based on their responses to certain questions, participants were placed into one of 6 arms</a:t>
            </a:r>
          </a:p>
          <a:p>
            <a:pPr lvl="1"/>
            <a:r>
              <a:rPr lang="en-US" dirty="0"/>
              <a:t>Newly diagnosed patient</a:t>
            </a:r>
          </a:p>
          <a:p>
            <a:pPr lvl="1"/>
            <a:r>
              <a:rPr lang="en-US" dirty="0"/>
              <a:t>Recurrent patient</a:t>
            </a:r>
          </a:p>
          <a:p>
            <a:pPr lvl="1"/>
            <a:r>
              <a:rPr lang="en-US" dirty="0"/>
              <a:t>Metastatic patient</a:t>
            </a:r>
          </a:p>
          <a:p>
            <a:pPr lvl="1"/>
            <a:r>
              <a:rPr lang="en-US" dirty="0"/>
              <a:t>Newly diagnosed caregiver</a:t>
            </a:r>
          </a:p>
          <a:p>
            <a:pPr lvl="1"/>
            <a:r>
              <a:rPr lang="en-US" dirty="0"/>
              <a:t>Recurrent Caregiver</a:t>
            </a:r>
          </a:p>
          <a:p>
            <a:pPr lvl="1"/>
            <a:r>
              <a:rPr lang="en-US" dirty="0"/>
              <a:t>Metastatic caregiver</a:t>
            </a:r>
          </a:p>
          <a:p>
            <a:r>
              <a:rPr lang="en-US" dirty="0"/>
              <a:t>There were 1675 partial responses, with 1463 complete responses.</a:t>
            </a:r>
          </a:p>
          <a:p>
            <a:r>
              <a:rPr lang="en-US" dirty="0"/>
              <a:t>46% of respondents were patients, 54% were caregivers</a:t>
            </a:r>
          </a:p>
        </p:txBody>
      </p:sp>
      <p:pic>
        <p:nvPicPr>
          <p:cNvPr id="4" name="Audio 3">
            <a:hlinkClick r:id="" action="ppaction://media"/>
            <a:extLst>
              <a:ext uri="{FF2B5EF4-FFF2-40B4-BE49-F238E27FC236}">
                <a16:creationId xmlns:a16="http://schemas.microsoft.com/office/drawing/2014/main" id="{35985CEB-FD26-4761-B4FA-6783C48D12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9034491"/>
      </p:ext>
    </p:extLst>
  </p:cSld>
  <p:clrMapOvr>
    <a:masterClrMapping/>
  </p:clrMapOvr>
  <mc:AlternateContent xmlns:mc="http://schemas.openxmlformats.org/markup-compatibility/2006">
    <mc:Choice xmlns:p14="http://schemas.microsoft.com/office/powerpoint/2010/main" Requires="p14">
      <p:transition spd="slow" p14:dur="2000" advTm="66971"/>
    </mc:Choice>
    <mc:Fallback>
      <p:transition spd="slow" advTm="66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869C-88B9-4B7C-8C61-2CCE7AE00E5A}"/>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963B11BE-55E5-417E-827D-3AFBFD3FFFA0}"/>
              </a:ext>
            </a:extLst>
          </p:cNvPr>
          <p:cNvSpPr>
            <a:spLocks noGrp="1"/>
          </p:cNvSpPr>
          <p:nvPr>
            <p:ph idx="1"/>
          </p:nvPr>
        </p:nvSpPr>
        <p:spPr/>
        <p:txBody>
          <a:bodyPr/>
          <a:lstStyle/>
          <a:p>
            <a:r>
              <a:rPr lang="en-US" dirty="0"/>
              <a:t>The three most prevalent brain tumor types reported by respondents were glioblastoma, meningioma, and astrocytoma</a:t>
            </a:r>
          </a:p>
          <a:p>
            <a:r>
              <a:rPr lang="en-US" dirty="0"/>
              <a:t>21% of all patients surveyed participated in a clinical trials for a brain tumor</a:t>
            </a:r>
          </a:p>
          <a:p>
            <a:r>
              <a:rPr lang="en-US" dirty="0"/>
              <a:t>Only around 24% of patients were informed about clinical trials at the time of diagnosis</a:t>
            </a:r>
          </a:p>
          <a:p>
            <a:r>
              <a:rPr lang="en-US" dirty="0"/>
              <a:t>The responses analyzed were responses to questions about why patients did or did not participate in clinical trials</a:t>
            </a:r>
          </a:p>
        </p:txBody>
      </p:sp>
      <p:pic>
        <p:nvPicPr>
          <p:cNvPr id="4" name="Audio 3">
            <a:hlinkClick r:id="" action="ppaction://media"/>
            <a:extLst>
              <a:ext uri="{FF2B5EF4-FFF2-40B4-BE49-F238E27FC236}">
                <a16:creationId xmlns:a16="http://schemas.microsoft.com/office/drawing/2014/main" id="{9A040453-2C65-4FE4-B308-DC0A33E662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4199505"/>
      </p:ext>
    </p:extLst>
  </p:cSld>
  <p:clrMapOvr>
    <a:masterClrMapping/>
  </p:clrMapOvr>
  <mc:AlternateContent xmlns:mc="http://schemas.openxmlformats.org/markup-compatibility/2006">
    <mc:Choice xmlns:p14="http://schemas.microsoft.com/office/powerpoint/2010/main" Requires="p14">
      <p:transition spd="slow" p14:dur="2000" advTm="90411"/>
    </mc:Choice>
    <mc:Fallback>
      <p:transition spd="slow" advTm="9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5E63-1D46-424E-A9A4-3734367AAF6C}"/>
              </a:ext>
            </a:extLst>
          </p:cNvPr>
          <p:cNvSpPr>
            <a:spLocks noGrp="1"/>
          </p:cNvSpPr>
          <p:nvPr>
            <p:ph type="title"/>
          </p:nvPr>
        </p:nvSpPr>
        <p:spPr/>
        <p:txBody>
          <a:bodyPr/>
          <a:lstStyle/>
          <a:p>
            <a:r>
              <a:rPr lang="en-US" dirty="0"/>
              <a:t>Data cleaning methods</a:t>
            </a:r>
          </a:p>
        </p:txBody>
      </p:sp>
      <p:sp>
        <p:nvSpPr>
          <p:cNvPr id="3" name="Content Placeholder 2">
            <a:extLst>
              <a:ext uri="{FF2B5EF4-FFF2-40B4-BE49-F238E27FC236}">
                <a16:creationId xmlns:a16="http://schemas.microsoft.com/office/drawing/2014/main" id="{21BDA925-E545-4E89-A5F3-16A5652B9022}"/>
              </a:ext>
            </a:extLst>
          </p:cNvPr>
          <p:cNvSpPr>
            <a:spLocks noGrp="1"/>
          </p:cNvSpPr>
          <p:nvPr>
            <p:ph idx="1"/>
          </p:nvPr>
        </p:nvSpPr>
        <p:spPr>
          <a:xfrm>
            <a:off x="684212" y="685800"/>
            <a:ext cx="8534400" cy="4255168"/>
          </a:xfrm>
        </p:spPr>
        <p:txBody>
          <a:bodyPr>
            <a:normAutofit fontScale="92500" lnSpcReduction="20000"/>
          </a:bodyPr>
          <a:lstStyle/>
          <a:p>
            <a:r>
              <a:rPr lang="en-US" dirty="0"/>
              <a:t>The data were exported from SurveyMonkey as .csv files</a:t>
            </a:r>
          </a:p>
          <a:p>
            <a:r>
              <a:rPr lang="en-US" dirty="0"/>
              <a:t>Then the responses to the questions of interest were copied and pasted into a single .csv file so that all arms of the survey were reported in the same file</a:t>
            </a:r>
          </a:p>
          <a:p>
            <a:r>
              <a:rPr lang="en-US" dirty="0"/>
              <a:t>Spelling errors were corrected in Excel</a:t>
            </a:r>
          </a:p>
          <a:p>
            <a:r>
              <a:rPr lang="en-US" dirty="0"/>
              <a:t>The data were imported into R</a:t>
            </a:r>
          </a:p>
          <a:p>
            <a:r>
              <a:rPr lang="en-US" dirty="0"/>
              <a:t>A corpus was created from the data</a:t>
            </a:r>
          </a:p>
          <a:p>
            <a:r>
              <a:rPr lang="en-US" dirty="0"/>
              <a:t>Using the tm package, the corpus was cleaned</a:t>
            </a:r>
          </a:p>
          <a:p>
            <a:pPr lvl="1"/>
            <a:r>
              <a:rPr lang="en-US" dirty="0"/>
              <a:t>Removal of whitespace</a:t>
            </a:r>
          </a:p>
          <a:p>
            <a:pPr lvl="1"/>
            <a:r>
              <a:rPr lang="en-US" dirty="0"/>
              <a:t>Converted to lowercase</a:t>
            </a:r>
          </a:p>
          <a:p>
            <a:pPr lvl="1"/>
            <a:r>
              <a:rPr lang="en-US" dirty="0"/>
              <a:t>Removal of </a:t>
            </a:r>
            <a:r>
              <a:rPr lang="en-US" dirty="0" err="1"/>
              <a:t>stopwords</a:t>
            </a:r>
            <a:endParaRPr lang="en-US" dirty="0"/>
          </a:p>
          <a:p>
            <a:pPr lvl="1"/>
            <a:r>
              <a:rPr lang="en-US" dirty="0"/>
              <a:t>Removal of punctuation</a:t>
            </a:r>
          </a:p>
        </p:txBody>
      </p:sp>
      <p:pic>
        <p:nvPicPr>
          <p:cNvPr id="4" name="Audio 3">
            <a:hlinkClick r:id="" action="ppaction://media"/>
            <a:extLst>
              <a:ext uri="{FF2B5EF4-FFF2-40B4-BE49-F238E27FC236}">
                <a16:creationId xmlns:a16="http://schemas.microsoft.com/office/drawing/2014/main" id="{78B165E1-7365-43D4-949D-B85E5F344D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2565046"/>
      </p:ext>
    </p:extLst>
  </p:cSld>
  <p:clrMapOvr>
    <a:masterClrMapping/>
  </p:clrMapOvr>
  <mc:AlternateContent xmlns:mc="http://schemas.openxmlformats.org/markup-compatibility/2006">
    <mc:Choice xmlns:p14="http://schemas.microsoft.com/office/powerpoint/2010/main" Requires="p14">
      <p:transition spd="slow" p14:dur="2000" advTm="87878"/>
    </mc:Choice>
    <mc:Fallback>
      <p:transition spd="slow" advTm="87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E3E9-7943-4836-BBE7-11AAB8B42B3E}"/>
              </a:ext>
            </a:extLst>
          </p:cNvPr>
          <p:cNvSpPr>
            <a:spLocks noGrp="1"/>
          </p:cNvSpPr>
          <p:nvPr>
            <p:ph type="title"/>
          </p:nvPr>
        </p:nvSpPr>
        <p:spPr/>
        <p:txBody>
          <a:bodyPr vert="horz" lIns="91440" tIns="45720" rIns="91440" bIns="45720" rtlCol="0" anchor="ctr">
            <a:normAutofit/>
          </a:bodyPr>
          <a:lstStyle/>
          <a:p>
            <a:r>
              <a:rPr lang="en-US" sz="3300" dirty="0"/>
              <a:t>Exploratory Data analysis findings</a:t>
            </a:r>
          </a:p>
        </p:txBody>
      </p:sp>
      <p:sp>
        <p:nvSpPr>
          <p:cNvPr id="28" name="Text Placeholder 27">
            <a:extLst>
              <a:ext uri="{FF2B5EF4-FFF2-40B4-BE49-F238E27FC236}">
                <a16:creationId xmlns:a16="http://schemas.microsoft.com/office/drawing/2014/main" id="{191FA765-009A-4086-ACDA-296DCA7BB028}"/>
              </a:ext>
            </a:extLst>
          </p:cNvPr>
          <p:cNvSpPr>
            <a:spLocks noGrp="1"/>
          </p:cNvSpPr>
          <p:nvPr>
            <p:ph type="body" idx="1"/>
          </p:nvPr>
        </p:nvSpPr>
        <p:spPr/>
        <p:txBody>
          <a:bodyPr/>
          <a:lstStyle/>
          <a:p>
            <a:r>
              <a:rPr lang="en-US" dirty="0"/>
              <a:t>Why not participate in clinical trials</a:t>
            </a:r>
          </a:p>
        </p:txBody>
      </p:sp>
      <p:pic>
        <p:nvPicPr>
          <p:cNvPr id="26" name="Content Placeholder 4">
            <a:extLst>
              <a:ext uri="{FF2B5EF4-FFF2-40B4-BE49-F238E27FC236}">
                <a16:creationId xmlns:a16="http://schemas.microsoft.com/office/drawing/2014/main" id="{6CC5BBE7-4F3C-4B16-804D-5338C32EC363}"/>
              </a:ext>
            </a:extLst>
          </p:cNvPr>
          <p:cNvPicPr>
            <a:picLocks noGrp="1" noChangeAspect="1"/>
          </p:cNvPicPr>
          <p:nvPr>
            <p:ph sz="half" idx="2"/>
          </p:nvPr>
        </p:nvPicPr>
        <p:blipFill rotWithShape="1">
          <a:blip r:embed="rId5"/>
          <a:stretch/>
        </p:blipFill>
        <p:spPr>
          <a:xfrm>
            <a:off x="697479" y="1270000"/>
            <a:ext cx="4910593" cy="3030538"/>
          </a:xfrm>
          <a:prstGeom prst="rect">
            <a:avLst/>
          </a:prstGeom>
        </p:spPr>
      </p:pic>
      <p:sp>
        <p:nvSpPr>
          <p:cNvPr id="33" name="Text Placeholder 32">
            <a:extLst>
              <a:ext uri="{FF2B5EF4-FFF2-40B4-BE49-F238E27FC236}">
                <a16:creationId xmlns:a16="http://schemas.microsoft.com/office/drawing/2014/main" id="{07DF3A79-3264-4C2A-A212-2E4E9059C129}"/>
              </a:ext>
            </a:extLst>
          </p:cNvPr>
          <p:cNvSpPr>
            <a:spLocks noGrp="1"/>
          </p:cNvSpPr>
          <p:nvPr>
            <p:ph type="body" sz="quarter" idx="3"/>
          </p:nvPr>
        </p:nvSpPr>
        <p:spPr/>
        <p:txBody>
          <a:bodyPr/>
          <a:lstStyle/>
          <a:p>
            <a:r>
              <a:rPr lang="en-US" dirty="0"/>
              <a:t>Why participate in clinical trials</a:t>
            </a:r>
          </a:p>
        </p:txBody>
      </p:sp>
      <p:pic>
        <p:nvPicPr>
          <p:cNvPr id="46" name="Content Placeholder 45">
            <a:extLst>
              <a:ext uri="{FF2B5EF4-FFF2-40B4-BE49-F238E27FC236}">
                <a16:creationId xmlns:a16="http://schemas.microsoft.com/office/drawing/2014/main" id="{9A003DCF-1B0F-4D61-8250-A8C3968A8AB6}"/>
              </a:ext>
            </a:extLst>
          </p:cNvPr>
          <p:cNvPicPr>
            <a:picLocks noGrp="1" noChangeAspect="1"/>
          </p:cNvPicPr>
          <p:nvPr>
            <p:ph sz="quarter" idx="4"/>
          </p:nvPr>
        </p:nvPicPr>
        <p:blipFill>
          <a:blip r:embed="rId6"/>
          <a:stretch>
            <a:fillRect/>
          </a:stretch>
        </p:blipFill>
        <p:spPr>
          <a:xfrm>
            <a:off x="5816373" y="1262063"/>
            <a:ext cx="4910592" cy="3030537"/>
          </a:xfrm>
          <a:prstGeom prst="rect">
            <a:avLst/>
          </a:prstGeom>
        </p:spPr>
      </p:pic>
      <p:pic>
        <p:nvPicPr>
          <p:cNvPr id="48" name="Audio 47">
            <a:hlinkClick r:id="" action="ppaction://media"/>
            <a:extLst>
              <a:ext uri="{FF2B5EF4-FFF2-40B4-BE49-F238E27FC236}">
                <a16:creationId xmlns:a16="http://schemas.microsoft.com/office/drawing/2014/main" id="{6BBD714D-D9CB-4CF1-ACD4-E4A10F567B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46954361"/>
      </p:ext>
    </p:extLst>
  </p:cSld>
  <p:clrMapOvr>
    <a:masterClrMapping/>
  </p:clrMapOvr>
  <mc:AlternateContent xmlns:mc="http://schemas.openxmlformats.org/markup-compatibility/2006">
    <mc:Choice xmlns:p14="http://schemas.microsoft.com/office/powerpoint/2010/main" Requires="p14">
      <p:transition spd="slow" p14:dur="2000" advTm="32937"/>
    </mc:Choice>
    <mc:Fallback>
      <p:transition spd="slow" advTm="3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AA8D87-102F-4CA8-9B2F-1785FF982A26}"/>
              </a:ext>
            </a:extLst>
          </p:cNvPr>
          <p:cNvSpPr>
            <a:spLocks noGrp="1"/>
          </p:cNvSpPr>
          <p:nvPr>
            <p:ph type="title"/>
          </p:nvPr>
        </p:nvSpPr>
        <p:spPr>
          <a:xfrm>
            <a:off x="684211" y="5193185"/>
            <a:ext cx="8534400" cy="1507067"/>
          </a:xfrm>
        </p:spPr>
        <p:txBody>
          <a:bodyPr/>
          <a:lstStyle/>
          <a:p>
            <a:r>
              <a:rPr lang="en-US" dirty="0"/>
              <a:t>Exploratory data analysis findings</a:t>
            </a:r>
          </a:p>
        </p:txBody>
      </p:sp>
      <p:sp>
        <p:nvSpPr>
          <p:cNvPr id="8" name="Text Placeholder 7">
            <a:extLst>
              <a:ext uri="{FF2B5EF4-FFF2-40B4-BE49-F238E27FC236}">
                <a16:creationId xmlns:a16="http://schemas.microsoft.com/office/drawing/2014/main" id="{19530093-C2F4-4BA6-9E72-64F0A6EF5F07}"/>
              </a:ext>
            </a:extLst>
          </p:cNvPr>
          <p:cNvSpPr>
            <a:spLocks noGrp="1"/>
          </p:cNvSpPr>
          <p:nvPr>
            <p:ph type="body" idx="1"/>
          </p:nvPr>
        </p:nvSpPr>
        <p:spPr/>
        <p:txBody>
          <a:bodyPr/>
          <a:lstStyle/>
          <a:p>
            <a:r>
              <a:rPr lang="en-US" dirty="0"/>
              <a:t>Why not participate in clinical trials</a:t>
            </a:r>
          </a:p>
        </p:txBody>
      </p:sp>
      <p:sp>
        <p:nvSpPr>
          <p:cNvPr id="4" name="Content Placeholder 3">
            <a:extLst>
              <a:ext uri="{FF2B5EF4-FFF2-40B4-BE49-F238E27FC236}">
                <a16:creationId xmlns:a16="http://schemas.microsoft.com/office/drawing/2014/main" id="{81FBD878-8D77-4540-A470-3CA5CFC1A9AC}"/>
              </a:ext>
            </a:extLst>
          </p:cNvPr>
          <p:cNvSpPr>
            <a:spLocks noGrp="1"/>
          </p:cNvSpPr>
          <p:nvPr>
            <p:ph sz="half" idx="2"/>
          </p:nvPr>
        </p:nvSpPr>
        <p:spPr>
          <a:xfrm>
            <a:off x="684211" y="1270529"/>
            <a:ext cx="4937655" cy="4087534"/>
          </a:xfrm>
        </p:spPr>
        <p:txBody>
          <a:bodyPr vert="horz" lIns="91440" tIns="45720" rIns="91440" bIns="45720" numCol="2" rtlCol="0" anchor="t">
            <a:normAutofit fontScale="77500" lnSpcReduction="20000"/>
          </a:bodyPr>
          <a:lstStyle/>
          <a:p>
            <a:r>
              <a:rPr lang="en-US" dirty="0"/>
              <a:t>Frequent term analysis showed frequent terms that were mostly expected based on the question:</a:t>
            </a:r>
          </a:p>
          <a:p>
            <a:pPr lvl="1"/>
            <a:r>
              <a:rPr lang="en-US" sz="2000" dirty="0"/>
              <a:t>Treatment</a:t>
            </a:r>
          </a:p>
          <a:p>
            <a:pPr lvl="1"/>
            <a:r>
              <a:rPr lang="en-US" sz="2000" dirty="0"/>
              <a:t>Clinical</a:t>
            </a:r>
          </a:p>
          <a:p>
            <a:pPr lvl="1"/>
            <a:r>
              <a:rPr lang="en-US" sz="2000" dirty="0"/>
              <a:t>Trial(s)</a:t>
            </a:r>
          </a:p>
          <a:p>
            <a:pPr lvl="1"/>
            <a:r>
              <a:rPr lang="en-US" sz="2000" dirty="0"/>
              <a:t>Needed</a:t>
            </a:r>
          </a:p>
          <a:p>
            <a:pPr lvl="1"/>
            <a:r>
              <a:rPr lang="en-US" sz="2000" dirty="0"/>
              <a:t>Recurrence</a:t>
            </a:r>
          </a:p>
          <a:p>
            <a:pPr lvl="1"/>
            <a:r>
              <a:rPr lang="en-US" sz="2000" dirty="0"/>
              <a:t>Tumor</a:t>
            </a:r>
          </a:p>
          <a:p>
            <a:pPr lvl="1"/>
            <a:r>
              <a:rPr lang="en-US" sz="2000" dirty="0"/>
              <a:t>Diagnosis</a:t>
            </a:r>
          </a:p>
          <a:p>
            <a:pPr lvl="1"/>
            <a:r>
              <a:rPr lang="en-US" sz="2000" dirty="0"/>
              <a:t>Radiation</a:t>
            </a:r>
          </a:p>
          <a:p>
            <a:pPr lvl="1"/>
            <a:r>
              <a:rPr lang="en-US" sz="2000" dirty="0"/>
              <a:t>Standard</a:t>
            </a:r>
          </a:p>
          <a:p>
            <a:pPr lvl="1"/>
            <a:r>
              <a:rPr lang="en-US" sz="2000" dirty="0"/>
              <a:t>Available</a:t>
            </a:r>
          </a:p>
          <a:p>
            <a:pPr lvl="1"/>
            <a:r>
              <a:rPr lang="en-US" sz="2000" dirty="0"/>
              <a:t>Time</a:t>
            </a:r>
          </a:p>
          <a:p>
            <a:pPr lvl="1"/>
            <a:r>
              <a:rPr lang="en-US" sz="2000" dirty="0"/>
              <a:t>Type</a:t>
            </a:r>
          </a:p>
          <a:p>
            <a:pPr lvl="1"/>
            <a:r>
              <a:rPr lang="en-US" sz="2000" dirty="0"/>
              <a:t>Doctor</a:t>
            </a:r>
          </a:p>
          <a:p>
            <a:pPr lvl="1"/>
            <a:r>
              <a:rPr lang="en-US" sz="2000" dirty="0"/>
              <a:t>Surgery</a:t>
            </a:r>
          </a:p>
          <a:p>
            <a:pPr lvl="1"/>
            <a:r>
              <a:rPr lang="en-US" sz="2000" dirty="0"/>
              <a:t>Options</a:t>
            </a:r>
          </a:p>
          <a:p>
            <a:pPr lvl="1"/>
            <a:r>
              <a:rPr lang="en-US" sz="2000" dirty="0"/>
              <a:t>Qualify</a:t>
            </a:r>
          </a:p>
        </p:txBody>
      </p:sp>
      <p:sp>
        <p:nvSpPr>
          <p:cNvPr id="9" name="Text Placeholder 8">
            <a:extLst>
              <a:ext uri="{FF2B5EF4-FFF2-40B4-BE49-F238E27FC236}">
                <a16:creationId xmlns:a16="http://schemas.microsoft.com/office/drawing/2014/main" id="{B081B75E-693B-46E1-A43E-801AD8FB0BDE}"/>
              </a:ext>
            </a:extLst>
          </p:cNvPr>
          <p:cNvSpPr>
            <a:spLocks noGrp="1"/>
          </p:cNvSpPr>
          <p:nvPr>
            <p:ph type="body" sz="quarter" idx="3"/>
          </p:nvPr>
        </p:nvSpPr>
        <p:spPr/>
        <p:txBody>
          <a:bodyPr/>
          <a:lstStyle/>
          <a:p>
            <a:r>
              <a:rPr lang="en-US" dirty="0"/>
              <a:t>Why participate in clinical trials</a:t>
            </a:r>
          </a:p>
        </p:txBody>
      </p:sp>
      <p:sp>
        <p:nvSpPr>
          <p:cNvPr id="16" name="Content Placeholder 15">
            <a:extLst>
              <a:ext uri="{FF2B5EF4-FFF2-40B4-BE49-F238E27FC236}">
                <a16:creationId xmlns:a16="http://schemas.microsoft.com/office/drawing/2014/main" id="{021F29DC-2E0D-437D-8532-5188273B1470}"/>
              </a:ext>
            </a:extLst>
          </p:cNvPr>
          <p:cNvSpPr>
            <a:spLocks noGrp="1"/>
          </p:cNvSpPr>
          <p:nvPr>
            <p:ph sz="quarter" idx="4"/>
          </p:nvPr>
        </p:nvSpPr>
        <p:spPr/>
        <p:txBody>
          <a:bodyPr>
            <a:normAutofit fontScale="77500" lnSpcReduction="20000"/>
          </a:bodyPr>
          <a:lstStyle/>
          <a:p>
            <a:r>
              <a:rPr lang="en-US" dirty="0"/>
              <a:t>Frequent term analysis showed frequent terms that were expected based on the question:</a:t>
            </a:r>
          </a:p>
          <a:p>
            <a:pPr lvl="1"/>
            <a:r>
              <a:rPr lang="en-US" sz="2100" dirty="0"/>
              <a:t>Treatment</a:t>
            </a:r>
          </a:p>
          <a:p>
            <a:pPr lvl="1"/>
            <a:r>
              <a:rPr lang="en-US" sz="2100" dirty="0"/>
              <a:t>Tumor</a:t>
            </a:r>
          </a:p>
          <a:p>
            <a:pPr lvl="1"/>
            <a:r>
              <a:rPr lang="en-US" sz="2100" dirty="0"/>
              <a:t>Trial</a:t>
            </a:r>
          </a:p>
        </p:txBody>
      </p:sp>
      <p:pic>
        <p:nvPicPr>
          <p:cNvPr id="18" name="Audio 17">
            <a:hlinkClick r:id="" action="ppaction://media"/>
            <a:extLst>
              <a:ext uri="{FF2B5EF4-FFF2-40B4-BE49-F238E27FC236}">
                <a16:creationId xmlns:a16="http://schemas.microsoft.com/office/drawing/2014/main" id="{B36B4F35-18A1-456D-887F-250190B4A3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198382"/>
      </p:ext>
    </p:extLst>
  </p:cSld>
  <p:clrMapOvr>
    <a:masterClrMapping/>
  </p:clrMapOvr>
  <mc:AlternateContent xmlns:mc="http://schemas.openxmlformats.org/markup-compatibility/2006">
    <mc:Choice xmlns:p14="http://schemas.microsoft.com/office/powerpoint/2010/main" Requires="p14">
      <p:transition spd="slow" p14:dur="2000" advTm="84847"/>
    </mc:Choice>
    <mc:Fallback>
      <p:transition spd="slow" advTm="8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C9E04345-1043-4D96-ABE6-00F6ACF6969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7EE1466-9BC6-4EB8-9018-C6B91A8C8B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1E67979-53DE-4CF0-9CA5-9AF63F6738D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F843DF4-BA4F-4BAE-B081-09118B7CE96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27259AD-7457-460C-8758-B05705CFD0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7" name="Rectangle 46">
            <a:extLst>
              <a:ext uri="{FF2B5EF4-FFF2-40B4-BE49-F238E27FC236}">
                <a16:creationId xmlns:a16="http://schemas.microsoft.com/office/drawing/2014/main" id="{66636809-3F8B-47DD-A379-B1C5ECE17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nip Diagonal Corner Rectangle 6">
            <a:extLst>
              <a:ext uri="{FF2B5EF4-FFF2-40B4-BE49-F238E27FC236}">
                <a16:creationId xmlns:a16="http://schemas.microsoft.com/office/drawing/2014/main" id="{681BEBA3-7D46-4536-ADF6-B991CF6162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BF16551-D19C-4721-B946-C83EF9AD5D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2" name="Straight Connector 51">
              <a:extLst>
                <a:ext uri="{FF2B5EF4-FFF2-40B4-BE49-F238E27FC236}">
                  <a16:creationId xmlns:a16="http://schemas.microsoft.com/office/drawing/2014/main" id="{D680F65F-4BC4-45B2-B3BE-0720044C23D8}"/>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7E03B76-AD69-478E-97A9-B4D95459096F}"/>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2A6A871-1C8D-45D7-A9AE-80A07DD6F213}"/>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62DC79E-659F-4033-82AA-D3E62C8FECEA}"/>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645FB0-C8DF-41DF-8E28-E362DB08DA23}"/>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 name="Content Placeholder 4">
            <a:extLst>
              <a:ext uri="{FF2B5EF4-FFF2-40B4-BE49-F238E27FC236}">
                <a16:creationId xmlns:a16="http://schemas.microsoft.com/office/drawing/2014/main" id="{CA9812CB-20A5-4433-958E-16F705D405A4}"/>
              </a:ext>
            </a:extLst>
          </p:cNvPr>
          <p:cNvPicPr>
            <a:picLocks noGrp="1" noChangeAspect="1"/>
          </p:cNvPicPr>
          <p:nvPr>
            <p:ph sz="half" idx="2"/>
          </p:nvPr>
        </p:nvPicPr>
        <p:blipFill rotWithShape="1">
          <a:blip r:embed="rId4"/>
          <a:srcRect l="9543" r="12643"/>
          <a:stretch/>
        </p:blipFill>
        <p:spPr>
          <a:xfrm>
            <a:off x="799072" y="786117"/>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2" name="Title 1">
            <a:extLst>
              <a:ext uri="{FF2B5EF4-FFF2-40B4-BE49-F238E27FC236}">
                <a16:creationId xmlns:a16="http://schemas.microsoft.com/office/drawing/2014/main" id="{63633320-41BC-4BBB-8175-60DC5BF58AE4}"/>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100" dirty="0"/>
              <a:t>Data visualization for why participate</a:t>
            </a:r>
          </a:p>
        </p:txBody>
      </p:sp>
      <p:pic>
        <p:nvPicPr>
          <p:cNvPr id="6" name="Audio 5">
            <a:hlinkClick r:id="" action="ppaction://media"/>
            <a:extLst>
              <a:ext uri="{FF2B5EF4-FFF2-40B4-BE49-F238E27FC236}">
                <a16:creationId xmlns:a16="http://schemas.microsoft.com/office/drawing/2014/main" id="{8C20E141-27DD-4B0B-8EC2-6B155129D0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3836934"/>
      </p:ext>
    </p:extLst>
  </p:cSld>
  <p:clrMapOvr>
    <a:masterClrMapping/>
  </p:clrMapOvr>
  <mc:AlternateContent xmlns:mc="http://schemas.openxmlformats.org/markup-compatibility/2006">
    <mc:Choice xmlns:p14="http://schemas.microsoft.com/office/powerpoint/2010/main" Requires="p14">
      <p:transition spd="slow" p14:dur="2000" advTm="15250"/>
    </mc:Choice>
    <mc:Fallback>
      <p:transition spd="slow" advTm="1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590</TotalTime>
  <Words>799</Words>
  <Application>Microsoft Office PowerPoint</Application>
  <PresentationFormat>Widescreen</PresentationFormat>
  <Paragraphs>104</Paragraphs>
  <Slides>16</Slides>
  <Notes>2</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Gothic</vt:lpstr>
      <vt:lpstr>Wingdings 3</vt:lpstr>
      <vt:lpstr>Slice</vt:lpstr>
      <vt:lpstr>Analysis of SurveyMonkey Text Responses to National Brain Tumor Society’s Brain Tumor Patient and Caregiver Clinical Trial Attitudes Survey</vt:lpstr>
      <vt:lpstr>Background</vt:lpstr>
      <vt:lpstr>Project motivation</vt:lpstr>
      <vt:lpstr>The data</vt:lpstr>
      <vt:lpstr>The data</vt:lpstr>
      <vt:lpstr>Data cleaning methods</vt:lpstr>
      <vt:lpstr>Exploratory Data analysis findings</vt:lpstr>
      <vt:lpstr>Exploratory data analysis findings</vt:lpstr>
      <vt:lpstr>Data visualization for why participate</vt:lpstr>
      <vt:lpstr>Data visualization for why not participate</vt:lpstr>
      <vt:lpstr>methods</vt:lpstr>
      <vt:lpstr>Results for why participate</vt:lpstr>
      <vt:lpstr>Results for why not participate</vt:lpstr>
      <vt:lpstr>Results for why participate</vt:lpstr>
      <vt:lpstr>Results for why not participate</vt:lpstr>
      <vt:lpstr>Discussion &amp;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SurveyMonkey Text Responses to National Brain Tumor Society’s Brain Tumor Patient and Caregiver Clinical Trial Attitudes Survey</dc:title>
  <dc:creator>Bates, Amanda J</dc:creator>
  <cp:lastModifiedBy>Bates, Amanda J</cp:lastModifiedBy>
  <cp:revision>25</cp:revision>
  <dcterms:created xsi:type="dcterms:W3CDTF">2018-03-11T19:43:10Z</dcterms:created>
  <dcterms:modified xsi:type="dcterms:W3CDTF">2018-03-12T05:33:45Z</dcterms:modified>
</cp:coreProperties>
</file>